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76" r:id="rId2"/>
    <p:sldId id="275" r:id="rId3"/>
    <p:sldId id="277" r:id="rId4"/>
  </p:sldIdLst>
  <p:sldSz cx="6858000" cy="9144000" type="screen4x3"/>
  <p:notesSz cx="9713913" cy="685482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新細明體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新細明體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新細明體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新細明體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新細明體" charset="-120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新細明體" charset="-120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新細明體" charset="-120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新細明體" charset="-120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新細明體" charset="-12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99FF"/>
    <a:srgbClr val="0066CC"/>
    <a:srgbClr val="0033CC"/>
    <a:srgbClr val="00CC66"/>
    <a:srgbClr val="00CC00"/>
    <a:srgbClr val="FFCC00"/>
    <a:srgbClr val="FF0000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854" autoAdjust="0"/>
    <p:restoredTop sz="94630" autoAdjust="0"/>
  </p:normalViewPr>
  <p:slideViewPr>
    <p:cSldViewPr>
      <p:cViewPr>
        <p:scale>
          <a:sx n="100" d="100"/>
          <a:sy n="100" d="100"/>
        </p:scale>
        <p:origin x="-3198" y="30"/>
      </p:cViewPr>
      <p:guideLst>
        <p:guide orient="horz" pos="2784"/>
        <p:guide pos="1632"/>
      </p:guideLst>
    </p:cSldViewPr>
  </p:slideViewPr>
  <p:outlineViewPr>
    <p:cViewPr>
      <p:scale>
        <a:sx n="100" d="100"/>
        <a:sy n="100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38" d="100"/>
          <a:sy n="38" d="100"/>
        </p:scale>
        <p:origin x="-1524" y="-72"/>
      </p:cViewPr>
      <p:guideLst>
        <p:guide orient="horz" pos="2159"/>
        <p:guide pos="30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216400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203" tIns="47109" rIns="94203" bIns="47109" numCol="1" anchor="t" anchorCtr="0" compatLnSpc="1">
            <a:prstTxWarp prst="textNoShape">
              <a:avLst/>
            </a:prstTxWarp>
          </a:bodyPr>
          <a:lstStyle>
            <a:lvl1pPr defTabSz="950913" eaLnBrk="1" hangingPunct="1">
              <a:defRPr kumimoji="1" sz="1800"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497513" y="0"/>
            <a:ext cx="4216400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203" tIns="47109" rIns="94203" bIns="47109" numCol="1" anchor="t" anchorCtr="0" compatLnSpc="1">
            <a:prstTxWarp prst="textNoShape">
              <a:avLst/>
            </a:prstTxWarp>
          </a:bodyPr>
          <a:lstStyle>
            <a:lvl1pPr algn="r" defTabSz="950913" eaLnBrk="1" hangingPunct="1">
              <a:defRPr kumimoji="1" sz="1800"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521450"/>
            <a:ext cx="4216400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203" tIns="47109" rIns="94203" bIns="47109" numCol="1" anchor="b" anchorCtr="0" compatLnSpc="1">
            <a:prstTxWarp prst="textNoShape">
              <a:avLst/>
            </a:prstTxWarp>
          </a:bodyPr>
          <a:lstStyle>
            <a:lvl1pPr defTabSz="950913" eaLnBrk="1" hangingPunct="1">
              <a:defRPr kumimoji="1" sz="1800"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497513" y="6521450"/>
            <a:ext cx="4216400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203" tIns="47109" rIns="94203" bIns="47109" numCol="1" anchor="b" anchorCtr="0" compatLnSpc="1">
            <a:prstTxWarp prst="textNoShape">
              <a:avLst/>
            </a:prstTxWarp>
          </a:bodyPr>
          <a:lstStyle>
            <a:lvl1pPr algn="r" defTabSz="950913" eaLnBrk="1" hangingPunct="1">
              <a:defRPr kumimoji="1" sz="1800">
                <a:ea typeface="新細明體" pitchFamily="18" charset="-120"/>
              </a:defRPr>
            </a:lvl1pPr>
          </a:lstStyle>
          <a:p>
            <a:pPr>
              <a:defRPr/>
            </a:pPr>
            <a:fld id="{31A42618-3405-4CCE-9039-7407FE883733}" type="slidenum">
              <a:rPr lang="zh-TW" altLang="en-US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95104473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216400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203" tIns="47109" rIns="94203" bIns="47109" numCol="1" anchor="t" anchorCtr="0" compatLnSpc="1">
            <a:prstTxWarp prst="textNoShape">
              <a:avLst/>
            </a:prstTxWarp>
          </a:bodyPr>
          <a:lstStyle>
            <a:lvl1pPr defTabSz="950913" eaLnBrk="1" hangingPunct="1">
              <a:defRPr kumimoji="1" sz="1800"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5123" name="Rectangle 1027"/>
          <p:cNvSpPr>
            <a:spLocks noGrp="1" noChangeArrowheads="1"/>
          </p:cNvSpPr>
          <p:nvPr>
            <p:ph type="dt" idx="1"/>
          </p:nvPr>
        </p:nvSpPr>
        <p:spPr bwMode="auto">
          <a:xfrm>
            <a:off x="5497513" y="0"/>
            <a:ext cx="4216400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203" tIns="47109" rIns="94203" bIns="47109" numCol="1" anchor="t" anchorCtr="0" compatLnSpc="1">
            <a:prstTxWarp prst="textNoShape">
              <a:avLst/>
            </a:prstTxWarp>
          </a:bodyPr>
          <a:lstStyle>
            <a:lvl1pPr algn="r" defTabSz="950913" eaLnBrk="1" hangingPunct="1">
              <a:defRPr kumimoji="1" sz="1800"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5124" name="Rectangle 1028"/>
          <p:cNvSpPr>
            <a:spLocks noGrp="1" noRot="1" noChangeAspect="1" noChangeArrowheads="1"/>
          </p:cNvSpPr>
          <p:nvPr>
            <p:ph type="sldImg" idx="2"/>
          </p:nvPr>
        </p:nvSpPr>
        <p:spPr bwMode="auto">
          <a:xfrm>
            <a:off x="3910013" y="523875"/>
            <a:ext cx="1927225" cy="25701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5" name="Rectangle 1029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281113" y="3260725"/>
            <a:ext cx="7151687" cy="307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203" tIns="47109" rIns="94203" bIns="4710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 smtClean="0"/>
              <a:t>按一下以編輯母片文字樣式</a:t>
            </a:r>
          </a:p>
          <a:p>
            <a:pPr lvl="1"/>
            <a:r>
              <a:rPr lang="zh-TW" altLang="en-US" noProof="0" smtClean="0"/>
              <a:t>第二層</a:t>
            </a:r>
          </a:p>
          <a:p>
            <a:pPr lvl="2"/>
            <a:r>
              <a:rPr lang="zh-TW" altLang="en-US" noProof="0" smtClean="0"/>
              <a:t>第三層</a:t>
            </a:r>
          </a:p>
          <a:p>
            <a:pPr lvl="3"/>
            <a:r>
              <a:rPr lang="zh-TW" altLang="en-US" noProof="0" smtClean="0"/>
              <a:t>第四層</a:t>
            </a:r>
          </a:p>
          <a:p>
            <a:pPr lvl="4"/>
            <a:r>
              <a:rPr lang="zh-TW" altLang="en-US" noProof="0" smtClean="0"/>
              <a:t>第五層</a:t>
            </a:r>
          </a:p>
        </p:txBody>
      </p:sp>
      <p:sp>
        <p:nvSpPr>
          <p:cNvPr id="5126" name="Rectangle 1030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521450"/>
            <a:ext cx="4216400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203" tIns="47109" rIns="94203" bIns="47109" numCol="1" anchor="b" anchorCtr="0" compatLnSpc="1">
            <a:prstTxWarp prst="textNoShape">
              <a:avLst/>
            </a:prstTxWarp>
          </a:bodyPr>
          <a:lstStyle>
            <a:lvl1pPr defTabSz="950913" eaLnBrk="1" hangingPunct="1">
              <a:defRPr kumimoji="1" sz="1800"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5127" name="Rectangle 1031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497513" y="6521450"/>
            <a:ext cx="4216400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203" tIns="47109" rIns="94203" bIns="47109" numCol="1" anchor="b" anchorCtr="0" compatLnSpc="1">
            <a:prstTxWarp prst="textNoShape">
              <a:avLst/>
            </a:prstTxWarp>
          </a:bodyPr>
          <a:lstStyle>
            <a:lvl1pPr algn="r" defTabSz="950913" eaLnBrk="1" hangingPunct="1">
              <a:defRPr kumimoji="1" sz="1800">
                <a:ea typeface="新細明體" pitchFamily="18" charset="-120"/>
              </a:defRPr>
            </a:lvl1pPr>
          </a:lstStyle>
          <a:p>
            <a:pPr>
              <a:defRPr/>
            </a:pPr>
            <a:fld id="{6ADA2D8B-FFBD-4574-93AE-88148B36AA6D}" type="slidenum">
              <a:rPr lang="zh-TW" altLang="en-US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18345985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EA0796F-F0D7-435A-A9C9-6A756429537D}" type="slidenum">
              <a:rPr lang="zh-TW" altLang="en-US" smtClean="0">
                <a:ea typeface="新細明體" charset="-120"/>
              </a:rPr>
              <a:pPr/>
              <a:t>1</a:t>
            </a:fld>
            <a:endParaRPr lang="en-US" altLang="zh-TW" dirty="0" smtClean="0">
              <a:ea typeface="新細明體" charset="-120"/>
            </a:endParaRPr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zh-TW" altLang="en-US" smtClean="0">
              <a:ea typeface="新細明體" charset="-12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9A16961-B650-4882-8394-16E0CADE198F}" type="slidenum">
              <a:rPr lang="zh-TW" altLang="en-US" smtClean="0">
                <a:ea typeface="新細明體" charset="-120"/>
              </a:rPr>
              <a:pPr/>
              <a:t>2</a:t>
            </a:fld>
            <a:endParaRPr lang="en-US" altLang="zh-TW" dirty="0" smtClean="0">
              <a:ea typeface="新細明體" charset="-120"/>
            </a:endParaRPr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zh-TW" altLang="en-US" smtClean="0">
              <a:ea typeface="新細明體" charset="-12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9A16961-B650-4882-8394-16E0CADE198F}" type="slidenum">
              <a:rPr lang="zh-TW" altLang="en-US" smtClean="0">
                <a:ea typeface="新細明體" charset="-120"/>
              </a:rPr>
              <a:pPr/>
              <a:t>3</a:t>
            </a:fld>
            <a:endParaRPr lang="en-US" altLang="zh-TW" dirty="0" smtClean="0">
              <a:ea typeface="新細明體" charset="-120"/>
            </a:endParaRPr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zh-TW" altLang="en-US" smtClean="0">
              <a:ea typeface="新細明體" charset="-12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514350" y="2840038"/>
            <a:ext cx="5829300" cy="1960562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37EA6C-5F9A-48EA-9F39-46678B0F2028}" type="slidenum">
              <a:rPr lang="zh-TW" altLang="en-US"/>
              <a:pPr>
                <a:defRPr/>
              </a:pPr>
              <a:t>‹#›</a:t>
            </a:fld>
            <a:endParaRPr lang="en-US" altLang="zh-TW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C33F1D-94D8-46FF-B41F-B0B78027094F}" type="slidenum">
              <a:rPr lang="zh-TW" altLang="en-US"/>
              <a:pPr>
                <a:defRPr/>
              </a:pPr>
              <a:t>‹#›</a:t>
            </a:fld>
            <a:endParaRPr lang="en-US" altLang="zh-TW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4886325" y="812800"/>
            <a:ext cx="1457325" cy="7315200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514350" y="812800"/>
            <a:ext cx="4219575" cy="7315200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47B5E8-E4BF-4A91-A0F4-0A9073D30E97}" type="slidenum">
              <a:rPr lang="zh-TW" altLang="en-US"/>
              <a:pPr>
                <a:defRPr/>
              </a:pPr>
              <a:t>‹#›</a:t>
            </a:fld>
            <a:endParaRPr lang="en-US" altLang="zh-TW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9AAA6E-C7FD-4917-983D-BFCBA73C593A}" type="slidenum">
              <a:rPr lang="zh-TW" altLang="en-US"/>
              <a:pPr>
                <a:defRPr/>
              </a:pPr>
              <a:t>‹#›</a:t>
            </a:fld>
            <a:endParaRPr lang="en-US" altLang="zh-TW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41338" y="5875338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541338" y="3875088"/>
            <a:ext cx="5829300" cy="200025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C143AC-2860-4C6A-BBFC-A95282BB5E6D}" type="slidenum">
              <a:rPr lang="zh-TW" altLang="en-US"/>
              <a:pPr>
                <a:defRPr/>
              </a:pPr>
              <a:t>‹#›</a:t>
            </a:fld>
            <a:endParaRPr lang="en-US" altLang="zh-TW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514350" y="2641600"/>
            <a:ext cx="283845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3505200" y="2641600"/>
            <a:ext cx="283845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236EE6-4751-480C-A5F5-CFE6545B9AB2}" type="slidenum">
              <a:rPr lang="zh-TW" altLang="en-US"/>
              <a:pPr>
                <a:defRPr/>
              </a:pPr>
              <a:t>‹#›</a:t>
            </a:fld>
            <a:endParaRPr lang="en-US" altLang="zh-TW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42900" y="366713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342900" y="2046288"/>
            <a:ext cx="3030538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342900" y="2900363"/>
            <a:ext cx="3030538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3484563" y="2046288"/>
            <a:ext cx="3030537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3484563" y="2900363"/>
            <a:ext cx="3030537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4C3FFA-0F08-4D1A-B530-198C72AC6439}" type="slidenum">
              <a:rPr lang="zh-TW" altLang="en-US"/>
              <a:pPr>
                <a:defRPr/>
              </a:pPr>
              <a:t>‹#›</a:t>
            </a:fld>
            <a:endParaRPr lang="en-US" altLang="zh-TW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ED40EA-D480-4E32-9B68-9D419885B230}" type="slidenum">
              <a:rPr lang="zh-TW" altLang="en-US"/>
              <a:pPr>
                <a:defRPr/>
              </a:pPr>
              <a:t>‹#›</a:t>
            </a:fld>
            <a:endParaRPr lang="en-US" altLang="zh-TW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8FAB0F-2DF3-43E7-B2E6-BF75C33BCCC4}" type="slidenum">
              <a:rPr lang="zh-TW" altLang="en-US"/>
              <a:pPr>
                <a:defRPr/>
              </a:pPr>
              <a:t>‹#›</a:t>
            </a:fld>
            <a:endParaRPr lang="en-US" altLang="zh-TW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42900" y="363538"/>
            <a:ext cx="2255838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2681288" y="363538"/>
            <a:ext cx="3833812" cy="78041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342900" y="1912938"/>
            <a:ext cx="2255838" cy="62547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8E8342-E5C6-4B1E-9751-2D001FA4C51E}" type="slidenum">
              <a:rPr lang="zh-TW" altLang="en-US"/>
              <a:pPr>
                <a:defRPr/>
              </a:pPr>
              <a:t>‹#›</a:t>
            </a:fld>
            <a:endParaRPr lang="en-US" altLang="zh-TW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344613" y="6400800"/>
            <a:ext cx="4114800" cy="7556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344613" y="81756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 smtClean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344613" y="7156450"/>
            <a:ext cx="4114800" cy="10731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DE9ED3-4DD8-425E-9C58-540F035393A3}" type="slidenum">
              <a:rPr lang="zh-TW" altLang="en-US"/>
              <a:pPr>
                <a:defRPr/>
              </a:pPr>
              <a:t>‹#›</a:t>
            </a:fld>
            <a:endParaRPr lang="en-US" altLang="zh-TW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14350" y="812800"/>
            <a:ext cx="58293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14350" y="2641600"/>
            <a:ext cx="5829300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按一下以編輯母片本文樣式</a:t>
            </a:r>
          </a:p>
          <a:p>
            <a:pPr lvl="1"/>
            <a:r>
              <a:rPr lang="zh-TW" altLang="en-US" smtClean="0"/>
              <a:t>第二層</a:t>
            </a:r>
            <a:endParaRPr lang="zh-TW" altLang="zh-TW" smtClean="0"/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zh-TW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14350" y="8331200"/>
            <a:ext cx="142875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400"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43150" y="8331200"/>
            <a:ext cx="21717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kumimoji="0" sz="1400"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914900" y="8331200"/>
            <a:ext cx="142875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400">
                <a:ea typeface="新細明體" pitchFamily="18" charset="-120"/>
              </a:defRPr>
            </a:lvl1pPr>
          </a:lstStyle>
          <a:p>
            <a:pPr>
              <a:defRPr/>
            </a:pPr>
            <a:fld id="{25E387DE-365B-451E-9619-0D617616AB99}" type="slidenum">
              <a:rPr lang="zh-TW" altLang="en-US"/>
              <a:pPr>
                <a:defRPr/>
              </a:pPr>
              <a:t>‹#›</a:t>
            </a:fld>
            <a:endParaRPr lang="en-US" altLang="zh-TW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7" Type="http://schemas.openxmlformats.org/officeDocument/2006/relationships/image" Target="../media/image1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jpeg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8" name="Rectangle 4"/>
          <p:cNvSpPr>
            <a:spLocks noChangeArrowheads="1"/>
          </p:cNvSpPr>
          <p:nvPr/>
        </p:nvSpPr>
        <p:spPr bwMode="auto">
          <a:xfrm>
            <a:off x="115888" y="107950"/>
            <a:ext cx="6626225" cy="89281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zh-TW" altLang="en-US">
              <a:ea typeface="新細明體" pitchFamily="18" charset="-120"/>
            </a:endParaRPr>
          </a:p>
        </p:txBody>
      </p:sp>
      <p:sp>
        <p:nvSpPr>
          <p:cNvPr id="2051" name="Rectangle 5"/>
          <p:cNvSpPr>
            <a:spLocks noChangeArrowheads="1"/>
          </p:cNvSpPr>
          <p:nvPr/>
        </p:nvSpPr>
        <p:spPr bwMode="auto">
          <a:xfrm>
            <a:off x="260350" y="468313"/>
            <a:ext cx="6337300" cy="8207375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kumimoji="0" lang="zh-TW" altLang="zh-TW" sz="900" b="1">
                <a:latin typeface="Arial" charset="0"/>
              </a:rPr>
              <a:t>  </a:t>
            </a:r>
            <a:endParaRPr kumimoji="0" lang="zh-TW" altLang="zh-TW" sz="1200" b="1">
              <a:latin typeface="Arial" charset="0"/>
            </a:endParaRPr>
          </a:p>
          <a:p>
            <a:pPr algn="ctr" eaLnBrk="0" hangingPunct="0"/>
            <a:endParaRPr kumimoji="0" lang="en-US" altLang="zh-TW" sz="1200" b="1" dirty="0">
              <a:latin typeface="Arial" charset="0"/>
              <a:cs typeface="Times New Roman" pitchFamily="18" charset="0"/>
            </a:endParaRPr>
          </a:p>
        </p:txBody>
      </p:sp>
      <p:sp>
        <p:nvSpPr>
          <p:cNvPr id="2052" name="Rectangle 6"/>
          <p:cNvSpPr>
            <a:spLocks noChangeArrowheads="1"/>
          </p:cNvSpPr>
          <p:nvPr/>
        </p:nvSpPr>
        <p:spPr bwMode="auto">
          <a:xfrm>
            <a:off x="5257800" y="8736013"/>
            <a:ext cx="1396536" cy="2308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altLang="zh-TW" sz="900" b="1" dirty="0">
                <a:solidFill>
                  <a:schemeClr val="bg1"/>
                </a:solidFill>
                <a:latin typeface="Arial" charset="0"/>
              </a:rPr>
              <a:t>  REVISION A. </a:t>
            </a:r>
            <a:r>
              <a:rPr lang="en-US" altLang="zh-TW" sz="900" b="1" dirty="0" smtClean="0">
                <a:solidFill>
                  <a:schemeClr val="bg1"/>
                </a:solidFill>
                <a:latin typeface="Arial" charset="0"/>
              </a:rPr>
              <a:t>2014.05</a:t>
            </a:r>
            <a:endParaRPr lang="en-US" altLang="zh-TW" sz="900" b="1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053" name="Text Box 7"/>
          <p:cNvSpPr txBox="1">
            <a:spLocks noChangeArrowheads="1"/>
          </p:cNvSpPr>
          <p:nvPr/>
        </p:nvSpPr>
        <p:spPr bwMode="auto">
          <a:xfrm>
            <a:off x="260350" y="131763"/>
            <a:ext cx="62484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zh-TW" sz="1800" b="1" i="1" dirty="0">
                <a:solidFill>
                  <a:schemeClr val="bg1"/>
                </a:solidFill>
                <a:latin typeface="Arial" charset="0"/>
              </a:rPr>
              <a:t>Thermaltake </a:t>
            </a:r>
            <a:r>
              <a:rPr lang="en-US" altLang="zh-TW" sz="1800" b="1" i="1" dirty="0" smtClean="0">
                <a:solidFill>
                  <a:schemeClr val="bg1"/>
                </a:solidFill>
                <a:latin typeface="Arial" charset="0"/>
              </a:rPr>
              <a:t>Commander Series</a:t>
            </a:r>
            <a:endParaRPr lang="en-US" altLang="zh-TW" sz="1800" b="1" i="1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054" name="Text Box 8"/>
          <p:cNvSpPr txBox="1">
            <a:spLocks noChangeArrowheads="1"/>
          </p:cNvSpPr>
          <p:nvPr/>
        </p:nvSpPr>
        <p:spPr bwMode="auto">
          <a:xfrm>
            <a:off x="260350" y="8532813"/>
            <a:ext cx="1905000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endParaRPr lang="en-US" altLang="zh-TW" sz="900" dirty="0">
              <a:solidFill>
                <a:schemeClr val="bg1"/>
              </a:solidFill>
              <a:latin typeface="Arial" charset="0"/>
            </a:endParaRPr>
          </a:p>
          <a:p>
            <a:pPr eaLnBrk="0" hangingPunct="0"/>
            <a:r>
              <a:rPr lang="en-US" altLang="zh-TW" sz="900" dirty="0">
                <a:solidFill>
                  <a:schemeClr val="bg1"/>
                </a:solidFill>
                <a:latin typeface="Arial" charset="0"/>
              </a:rPr>
              <a:t>www.thermaltake.com</a:t>
            </a:r>
          </a:p>
          <a:p>
            <a:pPr eaLnBrk="0" hangingPunct="0"/>
            <a:r>
              <a:rPr lang="en-US" altLang="zh-TW" sz="900" dirty="0">
                <a:solidFill>
                  <a:schemeClr val="bg1"/>
                </a:solidFill>
                <a:latin typeface="Arial" charset="0"/>
              </a:rPr>
              <a:t>thermaltake@thermaltake.com</a:t>
            </a:r>
          </a:p>
        </p:txBody>
      </p:sp>
      <p:sp>
        <p:nvSpPr>
          <p:cNvPr id="98317" name="Text Box 13"/>
          <p:cNvSpPr txBox="1">
            <a:spLocks noChangeArrowheads="1"/>
          </p:cNvSpPr>
          <p:nvPr/>
        </p:nvSpPr>
        <p:spPr bwMode="auto">
          <a:xfrm>
            <a:off x="404813" y="527046"/>
            <a:ext cx="4824412" cy="4381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3600" tIns="3600" rIns="3600" bIns="3600">
            <a:spAutoFit/>
          </a:bodyPr>
          <a:lstStyle/>
          <a:p>
            <a:pPr eaLnBrk="0" hangingPunct="0">
              <a:lnSpc>
                <a:spcPct val="90000"/>
              </a:lnSpc>
              <a:spcBef>
                <a:spcPct val="10000"/>
              </a:spcBef>
              <a:defRPr/>
            </a:pPr>
            <a:r>
              <a:rPr kumimoji="0" lang="en-US" altLang="zh-TW" sz="20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  <a:ea typeface="新細明體" pitchFamily="18" charset="-120"/>
              </a:rPr>
              <a:t>Commander FX – 10 Port Fan Hub</a:t>
            </a:r>
            <a:endParaRPr kumimoji="0" lang="en-US" altLang="zh-TW" sz="2000" b="1" dirty="0">
              <a:latin typeface="Calibri" pitchFamily="34" charset="0"/>
              <a:ea typeface="新細明體" pitchFamily="18" charset="-120"/>
            </a:endParaRPr>
          </a:p>
          <a:p>
            <a:pPr eaLnBrk="0" hangingPunct="0">
              <a:lnSpc>
                <a:spcPct val="90000"/>
              </a:lnSpc>
              <a:spcBef>
                <a:spcPct val="10000"/>
              </a:spcBef>
              <a:defRPr/>
            </a:pPr>
            <a:r>
              <a:rPr kumimoji="0" lang="en-US" altLang="zh-TW" sz="1000" b="1" dirty="0">
                <a:solidFill>
                  <a:schemeClr val="bg2"/>
                </a:solidFill>
                <a:latin typeface="Calibri" pitchFamily="34" charset="0"/>
                <a:ea typeface="新細明體" pitchFamily="18" charset="-120"/>
              </a:rPr>
              <a:t>Works with </a:t>
            </a:r>
            <a:r>
              <a:rPr kumimoji="0" lang="en-US" altLang="zh-TW" sz="1000" b="1" dirty="0" smtClean="0">
                <a:solidFill>
                  <a:schemeClr val="bg2"/>
                </a:solidFill>
                <a:latin typeface="Calibri" pitchFamily="34" charset="0"/>
                <a:ea typeface="新細明體" pitchFamily="18" charset="-120"/>
              </a:rPr>
              <a:t>all 3-pin fans </a:t>
            </a:r>
            <a:endParaRPr kumimoji="0" lang="en-US" altLang="zh-TW" sz="1000" b="1" i="1" dirty="0">
              <a:solidFill>
                <a:schemeClr val="bg2"/>
              </a:solidFill>
              <a:latin typeface="Calibri" pitchFamily="34" charset="0"/>
              <a:ea typeface="新細明體" pitchFamily="18" charset="-120"/>
            </a:endParaRPr>
          </a:p>
        </p:txBody>
      </p:sp>
      <p:sp>
        <p:nvSpPr>
          <p:cNvPr id="98513" name="Text Box 209"/>
          <p:cNvSpPr txBox="1">
            <a:spLocks noChangeArrowheads="1"/>
          </p:cNvSpPr>
          <p:nvPr/>
        </p:nvSpPr>
        <p:spPr bwMode="auto">
          <a:xfrm>
            <a:off x="4443354" y="917113"/>
            <a:ext cx="2122978" cy="2227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3600" tIns="3600" rIns="3600" bIns="3600">
            <a:spAutoFit/>
          </a:bodyPr>
          <a:lstStyle/>
          <a:p>
            <a:pPr eaLnBrk="0" hangingPunct="0">
              <a:defRPr/>
            </a:pPr>
            <a:r>
              <a:rPr kumimoji="0" lang="en-US" altLang="zh-TW" sz="1400" b="1" i="1" dirty="0" smtClean="0">
                <a:solidFill>
                  <a:srgbClr val="0066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新細明體" pitchFamily="18" charset="-120"/>
              </a:rPr>
              <a:t>P/N</a:t>
            </a:r>
            <a:r>
              <a:rPr kumimoji="0" lang="en-US" altLang="zh-TW" sz="1400" b="1" i="1" dirty="0">
                <a:solidFill>
                  <a:srgbClr val="0066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新細明體" pitchFamily="18" charset="-120"/>
              </a:rPr>
              <a:t>: </a:t>
            </a:r>
            <a:r>
              <a:rPr kumimoji="0" lang="en-US" altLang="zh-TW" sz="1400" b="1" i="1" dirty="0" smtClean="0">
                <a:solidFill>
                  <a:srgbClr val="0066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新細明體" pitchFamily="18" charset="-120"/>
              </a:rPr>
              <a:t>AC-007-AN1NAN-A1</a:t>
            </a:r>
            <a:endParaRPr kumimoji="0" lang="zh-TW" altLang="en-US" sz="1400" b="1" i="1" dirty="0">
              <a:solidFill>
                <a:srgbClr val="0066CC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ea typeface="新細明體" pitchFamily="18" charset="-120"/>
            </a:endParaRPr>
          </a:p>
        </p:txBody>
      </p:sp>
      <p:sp>
        <p:nvSpPr>
          <p:cNvPr id="98514" name="Text Box 210"/>
          <p:cNvSpPr txBox="1">
            <a:spLocks noChangeArrowheads="1"/>
          </p:cNvSpPr>
          <p:nvPr/>
        </p:nvSpPr>
        <p:spPr bwMode="auto">
          <a:xfrm>
            <a:off x="390749" y="1028470"/>
            <a:ext cx="12668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buFont typeface="Wingdings" pitchFamily="2" charset="2"/>
              <a:buChar char="v"/>
              <a:defRPr/>
            </a:pPr>
            <a:r>
              <a:rPr lang="en-US" altLang="zh-TW" sz="1600" b="1" i="1" dirty="0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Lucida Sans" pitchFamily="34" charset="0"/>
                <a:ea typeface="新細明體" pitchFamily="18" charset="-120"/>
              </a:rPr>
              <a:t>Features</a:t>
            </a:r>
          </a:p>
        </p:txBody>
      </p:sp>
      <p:sp>
        <p:nvSpPr>
          <p:cNvPr id="98633" name="Text Box 329"/>
          <p:cNvSpPr txBox="1">
            <a:spLocks noChangeArrowheads="1"/>
          </p:cNvSpPr>
          <p:nvPr/>
        </p:nvSpPr>
        <p:spPr bwMode="auto">
          <a:xfrm>
            <a:off x="333375" y="3929063"/>
            <a:ext cx="170021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buFont typeface="Wingdings" pitchFamily="2" charset="2"/>
              <a:buChar char="v"/>
              <a:defRPr/>
            </a:pPr>
            <a:r>
              <a:rPr lang="en-US" altLang="zh-TW" sz="1600" b="1" i="1" dirty="0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Lucida Sans" pitchFamily="34" charset="0"/>
                <a:ea typeface="新細明體" pitchFamily="18" charset="-120"/>
              </a:rPr>
              <a:t>Specification</a:t>
            </a:r>
          </a:p>
        </p:txBody>
      </p:sp>
      <p:sp>
        <p:nvSpPr>
          <p:cNvPr id="2094" name="Text Box 371"/>
          <p:cNvSpPr txBox="1">
            <a:spLocks noChangeArrowheads="1"/>
          </p:cNvSpPr>
          <p:nvPr/>
        </p:nvSpPr>
        <p:spPr bwMode="auto">
          <a:xfrm>
            <a:off x="390749" y="1396135"/>
            <a:ext cx="4190379" cy="19770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3600" tIns="3600" rIns="3600" bIns="3600">
            <a:spAutoFit/>
          </a:bodyPr>
          <a:lstStyle/>
          <a:p>
            <a:pPr>
              <a:buFont typeface="Wingdings" pitchFamily="2" charset="2"/>
              <a:buChar char="n"/>
            </a:pPr>
            <a:r>
              <a:rPr lang="en-US" altLang="zh-TW" sz="1600" dirty="0" smtClean="0">
                <a:solidFill>
                  <a:srgbClr val="FF0000"/>
                </a:solidFill>
                <a:latin typeface="Calibri" pitchFamily="34" charset="0"/>
              </a:rPr>
              <a:t>Support up to 10 independent fans</a:t>
            </a:r>
            <a:endParaRPr lang="en-US" altLang="zh-TW" sz="1600" dirty="0" smtClean="0">
              <a:solidFill>
                <a:srgbClr val="FF0000"/>
              </a:solidFill>
            </a:endParaRPr>
          </a:p>
          <a:p>
            <a:pPr>
              <a:buFont typeface="Wingdings" pitchFamily="2" charset="2"/>
              <a:buChar char="n"/>
            </a:pPr>
            <a:r>
              <a:rPr lang="en-US" altLang="zh-TW" sz="1600" dirty="0" smtClean="0">
                <a:latin typeface="Calibri" pitchFamily="34" charset="0"/>
              </a:rPr>
              <a:t>Blue LED provides power indication </a:t>
            </a:r>
          </a:p>
          <a:p>
            <a:pPr>
              <a:buFont typeface="Wingdings" pitchFamily="2" charset="2"/>
              <a:buChar char="n"/>
            </a:pPr>
            <a:r>
              <a:rPr lang="en-US" altLang="zh-TW" sz="1600" dirty="0" smtClean="0">
                <a:solidFill>
                  <a:srgbClr val="FF0000"/>
                </a:solidFill>
                <a:latin typeface="Calibri" pitchFamily="34" charset="0"/>
              </a:rPr>
              <a:t>Direct SATA </a:t>
            </a:r>
            <a:r>
              <a:rPr lang="en-US" altLang="zh-TW" sz="1600" dirty="0">
                <a:solidFill>
                  <a:srgbClr val="FF0000"/>
                </a:solidFill>
                <a:latin typeface="Calibri" pitchFamily="34" charset="0"/>
              </a:rPr>
              <a:t>power </a:t>
            </a:r>
            <a:r>
              <a:rPr lang="en-US" altLang="zh-TW" sz="1600" dirty="0" smtClean="0">
                <a:solidFill>
                  <a:srgbClr val="FF0000"/>
                </a:solidFill>
                <a:latin typeface="Calibri" pitchFamily="34" charset="0"/>
              </a:rPr>
              <a:t>input</a:t>
            </a:r>
          </a:p>
          <a:p>
            <a:pPr>
              <a:buFont typeface="Wingdings" pitchFamily="2" charset="2"/>
              <a:buChar char="n"/>
            </a:pPr>
            <a:r>
              <a:rPr lang="en-US" altLang="zh-TW" sz="1600" dirty="0">
                <a:latin typeface="Calibri" panose="020F0502020204030204" pitchFamily="34" charset="0"/>
              </a:rPr>
              <a:t>S</a:t>
            </a:r>
            <a:r>
              <a:rPr lang="en-US" altLang="zh-TW" sz="1600" dirty="0" smtClean="0">
                <a:latin typeface="Calibri" panose="020F0502020204030204" pitchFamily="34" charset="0"/>
              </a:rPr>
              <a:t>imple </a:t>
            </a:r>
            <a:r>
              <a:rPr lang="en-US" altLang="zh-TW" sz="1600" dirty="0">
                <a:latin typeface="Calibri" panose="020F0502020204030204" pitchFamily="34" charset="0"/>
              </a:rPr>
              <a:t>and clean cable </a:t>
            </a:r>
            <a:r>
              <a:rPr lang="en-US" altLang="zh-TW" sz="1600" dirty="0" smtClean="0">
                <a:latin typeface="Calibri" pitchFamily="34" charset="0"/>
              </a:rPr>
              <a:t>management</a:t>
            </a:r>
          </a:p>
          <a:p>
            <a:pPr>
              <a:buFont typeface="Wingdings" pitchFamily="2" charset="2"/>
              <a:buChar char="n"/>
            </a:pPr>
            <a:r>
              <a:rPr lang="en-US" altLang="zh-TW" sz="1600" dirty="0" smtClean="0">
                <a:solidFill>
                  <a:srgbClr val="FF0000"/>
                </a:solidFill>
                <a:latin typeface="Calibri" pitchFamily="34" charset="0"/>
              </a:rPr>
              <a:t>High quality </a:t>
            </a:r>
            <a:r>
              <a:rPr lang="en-US" altLang="zh-TW" sz="1600" dirty="0">
                <a:solidFill>
                  <a:srgbClr val="FF0000"/>
                </a:solidFill>
                <a:latin typeface="Calibri" pitchFamily="34" charset="0"/>
              </a:rPr>
              <a:t>and symmetry </a:t>
            </a:r>
            <a:r>
              <a:rPr lang="en-US" altLang="zh-TW" sz="1600" dirty="0" smtClean="0">
                <a:solidFill>
                  <a:srgbClr val="FF0000"/>
                </a:solidFill>
                <a:latin typeface="Calibri" pitchFamily="34" charset="0"/>
              </a:rPr>
              <a:t>design</a:t>
            </a:r>
          </a:p>
          <a:p>
            <a:pPr>
              <a:buFont typeface="Wingdings" pitchFamily="2" charset="2"/>
              <a:buChar char="n"/>
            </a:pPr>
            <a:r>
              <a:rPr lang="en-US" altLang="zh-TW" sz="1600" dirty="0" smtClean="0">
                <a:latin typeface="Calibri" pitchFamily="34" charset="0"/>
              </a:rPr>
              <a:t>Experience the unrivaled </a:t>
            </a:r>
            <a:r>
              <a:rPr lang="en-US" altLang="zh-TW" sz="1600" dirty="0">
                <a:latin typeface="Calibri" pitchFamily="34" charset="0"/>
              </a:rPr>
              <a:t>airflow and water cooling </a:t>
            </a:r>
            <a:r>
              <a:rPr lang="en-US" altLang="zh-TW" sz="1600" dirty="0" smtClean="0">
                <a:latin typeface="Calibri" pitchFamily="34" charset="0"/>
              </a:rPr>
              <a:t>capabilities</a:t>
            </a:r>
          </a:p>
          <a:p>
            <a:pPr>
              <a:buFont typeface="Wingdings" pitchFamily="2" charset="2"/>
              <a:buChar char="n"/>
            </a:pPr>
            <a:r>
              <a:rPr lang="en-US" altLang="zh-TW" sz="1600" dirty="0">
                <a:latin typeface="Calibri" panose="020F0502020204030204" pitchFamily="34" charset="0"/>
              </a:rPr>
              <a:t>E</a:t>
            </a:r>
            <a:r>
              <a:rPr lang="en-US" altLang="zh-TW" sz="1600" dirty="0" smtClean="0">
                <a:latin typeface="Calibri" panose="020F0502020204030204" pitchFamily="34" charset="0"/>
              </a:rPr>
              <a:t>asily </a:t>
            </a:r>
            <a:r>
              <a:rPr lang="en-US" altLang="zh-TW" sz="1600" dirty="0">
                <a:latin typeface="Calibri" panose="020F0502020204030204" pitchFamily="34" charset="0"/>
              </a:rPr>
              <a:t>releasable and </a:t>
            </a:r>
            <a:r>
              <a:rPr lang="en-US" altLang="zh-TW" sz="1600" dirty="0" smtClean="0">
                <a:latin typeface="Calibri" panose="020F0502020204030204" pitchFamily="34" charset="0"/>
              </a:rPr>
              <a:t>reusable beaded cable ties</a:t>
            </a:r>
            <a:r>
              <a:rPr lang="en-US" altLang="zh-TW" sz="1600" dirty="0">
                <a:latin typeface="Calibri" panose="020F0502020204030204" pitchFamily="34" charset="0"/>
              </a:rPr>
              <a:t> </a:t>
            </a:r>
            <a:endParaRPr lang="zh-TW" altLang="zh-TW" sz="1600" dirty="0">
              <a:latin typeface="Calibri" pitchFamily="34" charset="0"/>
            </a:endParaRPr>
          </a:p>
        </p:txBody>
      </p:sp>
      <p:graphicFrame>
        <p:nvGraphicFramePr>
          <p:cNvPr id="19" name="Group 64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2083408"/>
              </p:ext>
            </p:extLst>
          </p:nvPr>
        </p:nvGraphicFramePr>
        <p:xfrm>
          <a:off x="404813" y="4643438"/>
          <a:ext cx="6088062" cy="3002062"/>
        </p:xfrm>
        <a:graphic>
          <a:graphicData uri="http://schemas.openxmlformats.org/drawingml/2006/table">
            <a:tbl>
              <a:tblPr/>
              <a:tblGrid>
                <a:gridCol w="1697037"/>
                <a:gridCol w="4391025"/>
              </a:tblGrid>
              <a:tr h="288925">
                <a:tc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新細明體" charset="-120"/>
                        </a:rPr>
                        <a:t>P/N</a:t>
                      </a:r>
                    </a:p>
                  </a:txBody>
                  <a:tcPr marL="3600" marR="3600" marT="3600" marB="36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D4D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AC-007-AN1NAN-A1</a:t>
                      </a:r>
                    </a:p>
                  </a:txBody>
                  <a:tcPr marL="3600" marR="3600" marT="3600" marB="36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</a:tr>
              <a:tr h="287338">
                <a:tc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4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新細明體" charset="-120"/>
                        </a:rPr>
                        <a:t>Weight</a:t>
                      </a:r>
                    </a:p>
                  </a:txBody>
                  <a:tcPr marL="3600" marR="3600" marT="3600" marB="36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D4D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新細明體" charset="-120"/>
                        </a:rPr>
                        <a:t>30g</a:t>
                      </a:r>
                      <a:endParaRPr kumimoji="0" lang="zh-TW" alt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新細明體" charset="-120"/>
                      </a:endParaRPr>
                    </a:p>
                  </a:txBody>
                  <a:tcPr marL="3600" marR="3600" marT="3600" marB="36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7338">
                <a:tc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新細明體" charset="-120"/>
                        </a:rPr>
                        <a:t>Dimension</a:t>
                      </a:r>
                    </a:p>
                  </a:txBody>
                  <a:tcPr marL="3600" marR="3600" marT="3600" marB="36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D4D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新細明體" charset="-120"/>
                        </a:rPr>
                        <a:t>70 x 45 x 20 mm</a:t>
                      </a:r>
                      <a:r>
                        <a:rPr kumimoji="0" lang="zh-TW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新細明體" charset="-120"/>
                        </a:rPr>
                        <a:t>　</a:t>
                      </a:r>
                    </a:p>
                  </a:txBody>
                  <a:tcPr marL="3600" marR="3600" marT="3600" marB="36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1799">
                <a:tc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4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新細明體" charset="-120"/>
                        </a:rPr>
                        <a:t>Material</a:t>
                      </a:r>
                    </a:p>
                    <a:p>
                      <a:pPr marL="0" marR="0" lvl="0" indent="0" algn="ctr" defTabSz="914400" rtl="0" eaLnBrk="0" fontAlgn="ctr" latinLnBrk="0" hangingPunct="0">
                        <a:lnSpc>
                          <a:spcPct val="4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zh-TW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Verdana" pitchFamily="34" charset="0"/>
                        <a:ea typeface="新細明體" charset="-120"/>
                      </a:endParaRPr>
                    </a:p>
                  </a:txBody>
                  <a:tcPr marL="3600" marR="3600" marT="3600" marB="36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D4D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TW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新細明體" charset="-120"/>
                      </a:endParaRPr>
                    </a:p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新細明體" charset="-120"/>
                        </a:rPr>
                        <a:t>Plastic</a:t>
                      </a:r>
                    </a:p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TW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新細明體" charset="-120"/>
                      </a:endParaRPr>
                    </a:p>
                  </a:txBody>
                  <a:tcPr marL="3600" marR="3600" marT="3600" marB="36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9447">
                <a:tc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4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新細明體" charset="-120"/>
                        </a:rPr>
                        <a:t>Main Function</a:t>
                      </a:r>
                    </a:p>
                  </a:txBody>
                  <a:tcPr marL="3600" marR="3600" marT="3600" marB="36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D4D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0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+mn-ea"/>
                          <a:cs typeface="+mn-cs"/>
                        </a:rPr>
                        <a:t>Fan Splitter</a:t>
                      </a:r>
                      <a:endParaRPr kumimoji="0" lang="en-US" altLang="zh-TW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新細明體" charset="-120"/>
                      </a:endParaRPr>
                    </a:p>
                  </a:txBody>
                  <a:tcPr marL="3600" marR="3600" marT="3600" marB="36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7338">
                <a:tc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4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新細明體" charset="-120"/>
                        </a:rPr>
                        <a:t>Color</a:t>
                      </a:r>
                    </a:p>
                  </a:txBody>
                  <a:tcPr marL="3600" marR="3600" marT="3600" marB="36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D4D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新細明體" charset="-120"/>
                        </a:rPr>
                        <a:t>Black</a:t>
                      </a:r>
                    </a:p>
                  </a:txBody>
                  <a:tcPr marL="3600" marR="3600" marT="3600" marB="36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1950">
                <a:tc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4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新細明體" charset="-120"/>
                        </a:rPr>
                        <a:t>Accessories</a:t>
                      </a:r>
                    </a:p>
                  </a:txBody>
                  <a:tcPr marL="3600" marR="3600" marT="3600" marB="36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D4D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新細明體" charset="-120"/>
                        </a:rPr>
                        <a:t>Beaded cable ties x 5</a:t>
                      </a:r>
                    </a:p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新細明體" charset="-120"/>
                        </a:rPr>
                        <a:t>Velcros</a:t>
                      </a:r>
                      <a:r>
                        <a:rPr kumimoji="0" lang="en-US" altLang="zh-TW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新細明體" charset="-120"/>
                        </a:rPr>
                        <a:t> x 2</a:t>
                      </a:r>
                    </a:p>
                  </a:txBody>
                  <a:tcPr marL="3600" marR="3600" marT="3600" marB="36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7338">
                <a:tc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4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新細明體" charset="-120"/>
                        </a:rPr>
                        <a:t>Connection ports</a:t>
                      </a:r>
                    </a:p>
                  </a:txBody>
                  <a:tcPr marL="3600" marR="3600" marT="3600" marB="36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D4D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新細明體" charset="-120"/>
                        </a:rPr>
                        <a:t>3-Pin x 10 ; SATA x 1</a:t>
                      </a:r>
                    </a:p>
                  </a:txBody>
                  <a:tcPr marL="3600" marR="3600" marT="3600" marB="36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7988">
                <a:tc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新細明體" charset="-120"/>
                        </a:rPr>
                        <a:t>DC Input</a:t>
                      </a:r>
                    </a:p>
                  </a:txBody>
                  <a:tcPr marL="3600" marR="3600" marT="3600" marB="36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D4D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altLang="zh-TW" sz="1000" b="0" i="0" kern="1200" dirty="0" smtClean="0">
                          <a:solidFill>
                            <a:schemeClr val="tx1"/>
                          </a:solidFill>
                          <a:latin typeface="Verdana" pitchFamily="34" charset="0"/>
                          <a:ea typeface="+mn-ea"/>
                          <a:cs typeface="+mn-cs"/>
                        </a:rPr>
                        <a:t>+12V</a:t>
                      </a:r>
                    </a:p>
                  </a:txBody>
                  <a:tcPr marL="3600" marR="3600" marT="3600" marB="36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2" name="Picture 2" descr="D:\Fan Hub\圖檔\photo\新增資料夾\DSC_0022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67100" y="896947"/>
            <a:ext cx="3794287" cy="252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974" name="Rectangle 766"/>
          <p:cNvSpPr>
            <a:spLocks noChangeArrowheads="1"/>
          </p:cNvSpPr>
          <p:nvPr/>
        </p:nvSpPr>
        <p:spPr bwMode="auto">
          <a:xfrm>
            <a:off x="115888" y="107950"/>
            <a:ext cx="6626225" cy="89281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zh-TW" altLang="en-US">
              <a:ea typeface="新細明體" pitchFamily="18" charset="-120"/>
            </a:endParaRPr>
          </a:p>
        </p:txBody>
      </p:sp>
      <p:sp>
        <p:nvSpPr>
          <p:cNvPr id="3075" name="Rectangle 808"/>
          <p:cNvSpPr>
            <a:spLocks noChangeArrowheads="1"/>
          </p:cNvSpPr>
          <p:nvPr/>
        </p:nvSpPr>
        <p:spPr bwMode="auto">
          <a:xfrm>
            <a:off x="260350" y="468313"/>
            <a:ext cx="6337300" cy="8207375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kumimoji="0" lang="zh-TW" altLang="zh-TW" sz="900" b="1">
                <a:latin typeface="Arial" charset="0"/>
              </a:rPr>
              <a:t>  </a:t>
            </a:r>
            <a:endParaRPr kumimoji="0" lang="zh-TW" altLang="zh-TW" sz="1200" b="1">
              <a:latin typeface="Arial" charset="0"/>
            </a:endParaRPr>
          </a:p>
          <a:p>
            <a:pPr algn="ctr" eaLnBrk="0" hangingPunct="0"/>
            <a:endParaRPr kumimoji="0" lang="en-US" altLang="zh-TW" sz="1200" b="1" dirty="0">
              <a:latin typeface="Arial" charset="0"/>
              <a:cs typeface="Times New Roman" pitchFamily="18" charset="0"/>
            </a:endParaRPr>
          </a:p>
        </p:txBody>
      </p:sp>
      <p:sp>
        <p:nvSpPr>
          <p:cNvPr id="3076" name="Text Box 767"/>
          <p:cNvSpPr txBox="1">
            <a:spLocks noChangeArrowheads="1"/>
          </p:cNvSpPr>
          <p:nvPr/>
        </p:nvSpPr>
        <p:spPr bwMode="auto">
          <a:xfrm>
            <a:off x="260350" y="8532813"/>
            <a:ext cx="1905000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endParaRPr lang="en-US" altLang="zh-TW" sz="900" dirty="0">
              <a:solidFill>
                <a:schemeClr val="bg1"/>
              </a:solidFill>
              <a:latin typeface="Arial" charset="0"/>
            </a:endParaRPr>
          </a:p>
          <a:p>
            <a:pPr eaLnBrk="0" hangingPunct="0"/>
            <a:r>
              <a:rPr lang="en-US" altLang="zh-TW" sz="900" dirty="0">
                <a:solidFill>
                  <a:schemeClr val="bg1"/>
                </a:solidFill>
                <a:latin typeface="Arial" charset="0"/>
              </a:rPr>
              <a:t>www.thermaltake.com</a:t>
            </a:r>
          </a:p>
          <a:p>
            <a:pPr eaLnBrk="0" hangingPunct="0"/>
            <a:r>
              <a:rPr lang="en-US" altLang="zh-TW" sz="900" dirty="0">
                <a:solidFill>
                  <a:schemeClr val="bg1"/>
                </a:solidFill>
                <a:latin typeface="Arial" charset="0"/>
              </a:rPr>
              <a:t>thermaltake@thermaltake.com</a:t>
            </a:r>
          </a:p>
        </p:txBody>
      </p:sp>
      <p:sp>
        <p:nvSpPr>
          <p:cNvPr id="94988" name="Text Box 780"/>
          <p:cNvSpPr txBox="1">
            <a:spLocks noChangeArrowheads="1"/>
          </p:cNvSpPr>
          <p:nvPr/>
        </p:nvSpPr>
        <p:spPr bwMode="auto">
          <a:xfrm>
            <a:off x="333375" y="538163"/>
            <a:ext cx="178276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buFont typeface="Wingdings" pitchFamily="2" charset="2"/>
              <a:buChar char="v"/>
              <a:defRPr/>
            </a:pPr>
            <a:r>
              <a:rPr lang="en-US" altLang="zh-TW" sz="1400" b="1" i="1" dirty="0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Lucida Sans" pitchFamily="34" charset="0"/>
                <a:ea typeface="新細明體" pitchFamily="18" charset="-120"/>
              </a:rPr>
              <a:t> Detail Features</a:t>
            </a:r>
          </a:p>
        </p:txBody>
      </p:sp>
      <p:sp>
        <p:nvSpPr>
          <p:cNvPr id="3079" name="Text Box 867"/>
          <p:cNvSpPr txBox="1">
            <a:spLocks noChangeArrowheads="1"/>
          </p:cNvSpPr>
          <p:nvPr/>
        </p:nvSpPr>
        <p:spPr bwMode="auto">
          <a:xfrm>
            <a:off x="260350" y="131763"/>
            <a:ext cx="62484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zh-TW" sz="1800" b="1" i="1" dirty="0">
                <a:solidFill>
                  <a:schemeClr val="bg1"/>
                </a:solidFill>
                <a:latin typeface="Arial" charset="0"/>
              </a:rPr>
              <a:t>Thermaltake Commander </a:t>
            </a:r>
            <a:r>
              <a:rPr lang="en-US" altLang="zh-TW" sz="1800" b="1" i="1" dirty="0" smtClean="0">
                <a:solidFill>
                  <a:schemeClr val="bg1"/>
                </a:solidFill>
                <a:latin typeface="Arial" charset="0"/>
              </a:rPr>
              <a:t>Series</a:t>
            </a:r>
            <a:endParaRPr lang="en-US" altLang="zh-TW" sz="1800" b="1" i="1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3080" name="Rectangle 889"/>
          <p:cNvSpPr>
            <a:spLocks noChangeArrowheads="1"/>
          </p:cNvSpPr>
          <p:nvPr/>
        </p:nvSpPr>
        <p:spPr bwMode="auto">
          <a:xfrm>
            <a:off x="5257800" y="8736013"/>
            <a:ext cx="1396536" cy="2308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altLang="zh-TW" sz="900" b="1" dirty="0">
                <a:solidFill>
                  <a:schemeClr val="bg1"/>
                </a:solidFill>
                <a:latin typeface="Arial" charset="0"/>
              </a:rPr>
              <a:t>  REVISION A. </a:t>
            </a:r>
            <a:r>
              <a:rPr lang="en-US" altLang="zh-TW" sz="900" b="1" dirty="0" smtClean="0">
                <a:solidFill>
                  <a:schemeClr val="bg1"/>
                </a:solidFill>
                <a:latin typeface="Arial" charset="0"/>
              </a:rPr>
              <a:t>2014.04</a:t>
            </a:r>
            <a:endParaRPr lang="en-US" altLang="zh-TW" sz="900" b="1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3081" name="Text Box 437"/>
          <p:cNvSpPr txBox="1">
            <a:spLocks noChangeArrowheads="1"/>
          </p:cNvSpPr>
          <p:nvPr/>
        </p:nvSpPr>
        <p:spPr bwMode="auto">
          <a:xfrm>
            <a:off x="3583214" y="2994743"/>
            <a:ext cx="3071122" cy="1919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3600" tIns="3600" rIns="3600" bIns="3600">
            <a:spAutoFit/>
          </a:bodyPr>
          <a:lstStyle/>
          <a:p>
            <a:r>
              <a:rPr lang="en-US" altLang="zh-TW" sz="1200" dirty="0">
                <a:solidFill>
                  <a:srgbClr val="FF0000"/>
                </a:solidFill>
                <a:latin typeface="Calibri" pitchFamily="34" charset="0"/>
              </a:rPr>
              <a:t>10 channels support up to 10 independent fans</a:t>
            </a:r>
            <a:endParaRPr lang="en-US" altLang="zh-TW" sz="1200" dirty="0">
              <a:solidFill>
                <a:srgbClr val="FF0000"/>
              </a:solidFill>
            </a:endParaRPr>
          </a:p>
        </p:txBody>
      </p:sp>
      <p:sp>
        <p:nvSpPr>
          <p:cNvPr id="3082" name="Text Box 837"/>
          <p:cNvSpPr txBox="1">
            <a:spLocks noChangeArrowheads="1"/>
          </p:cNvSpPr>
          <p:nvPr/>
        </p:nvSpPr>
        <p:spPr bwMode="auto">
          <a:xfrm>
            <a:off x="499305" y="5455221"/>
            <a:ext cx="2243652" cy="1919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3600" tIns="3600" rIns="3600" bIns="3600">
            <a:spAutoFit/>
          </a:bodyPr>
          <a:lstStyle/>
          <a:p>
            <a:r>
              <a:rPr lang="en-US" altLang="zh-TW" sz="1200" dirty="0">
                <a:latin typeface="Calibri" pitchFamily="34" charset="0"/>
              </a:rPr>
              <a:t>Blue LED provides power indication </a:t>
            </a:r>
          </a:p>
        </p:txBody>
      </p:sp>
      <p:sp>
        <p:nvSpPr>
          <p:cNvPr id="3088" name="Text Box 844"/>
          <p:cNvSpPr txBox="1">
            <a:spLocks noChangeArrowheads="1"/>
          </p:cNvSpPr>
          <p:nvPr/>
        </p:nvSpPr>
        <p:spPr bwMode="auto">
          <a:xfrm>
            <a:off x="4032766" y="5459413"/>
            <a:ext cx="2285971" cy="1919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3600" tIns="3600" rIns="3600" bIns="3600">
            <a:spAutoFit/>
          </a:bodyPr>
          <a:lstStyle/>
          <a:p>
            <a:r>
              <a:rPr lang="en-US" altLang="zh-TW" sz="1200" dirty="0">
                <a:latin typeface="Calibri" panose="020F0502020204030204" pitchFamily="34" charset="0"/>
              </a:rPr>
              <a:t>simple and clean cable management</a:t>
            </a:r>
          </a:p>
        </p:txBody>
      </p:sp>
      <p:sp>
        <p:nvSpPr>
          <p:cNvPr id="3089" name="Text Box 844"/>
          <p:cNvSpPr txBox="1">
            <a:spLocks noChangeArrowheads="1"/>
          </p:cNvSpPr>
          <p:nvPr/>
        </p:nvSpPr>
        <p:spPr bwMode="auto">
          <a:xfrm>
            <a:off x="801876" y="7980363"/>
            <a:ext cx="2304630" cy="1919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3600" tIns="3600" rIns="3600" bIns="3600">
            <a:spAutoFit/>
          </a:bodyPr>
          <a:lstStyle/>
          <a:p>
            <a:pPr eaLnBrk="0" hangingPunct="0"/>
            <a:r>
              <a:rPr kumimoji="0" lang="en-US" altLang="zh-TW" sz="1200" dirty="0">
                <a:latin typeface="Verdana" pitchFamily="34" charset="0"/>
              </a:rPr>
              <a:t>Beaded cable ties </a:t>
            </a:r>
            <a:r>
              <a:rPr kumimoji="0" lang="en-US" altLang="zh-TW" sz="1200" dirty="0" smtClean="0">
                <a:latin typeface="Verdana" pitchFamily="34" charset="0"/>
              </a:rPr>
              <a:t>and </a:t>
            </a:r>
            <a:r>
              <a:rPr kumimoji="0" lang="en-US" altLang="zh-TW" sz="1200" dirty="0" err="1" smtClean="0">
                <a:latin typeface="Verdana" pitchFamily="34" charset="0"/>
              </a:rPr>
              <a:t>velcros</a:t>
            </a:r>
            <a:endParaRPr kumimoji="0" lang="en-US" altLang="zh-TW" sz="1200" dirty="0">
              <a:latin typeface="Calibri" pitchFamily="34" charset="0"/>
            </a:endParaRPr>
          </a:p>
        </p:txBody>
      </p:sp>
      <p:sp>
        <p:nvSpPr>
          <p:cNvPr id="3078" name="Text Box 774"/>
          <p:cNvSpPr txBox="1">
            <a:spLocks noChangeArrowheads="1"/>
          </p:cNvSpPr>
          <p:nvPr/>
        </p:nvSpPr>
        <p:spPr bwMode="auto">
          <a:xfrm>
            <a:off x="648789" y="2988393"/>
            <a:ext cx="1848544" cy="1919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3600" tIns="3600" rIns="3600" bIns="3600">
            <a:spAutoFit/>
          </a:bodyPr>
          <a:lstStyle/>
          <a:p>
            <a:r>
              <a:rPr lang="en-US" altLang="zh-TW" sz="1200" dirty="0">
                <a:solidFill>
                  <a:srgbClr val="FF0000"/>
                </a:solidFill>
                <a:latin typeface="Calibri" pitchFamily="34" charset="0"/>
              </a:rPr>
              <a:t>Convenient SATA power input</a:t>
            </a:r>
            <a:endParaRPr lang="en-US" altLang="zh-TW" sz="1200" dirty="0">
              <a:latin typeface="Calibri" pitchFamily="34" charset="0"/>
            </a:endParaRPr>
          </a:p>
        </p:txBody>
      </p:sp>
      <p:sp>
        <p:nvSpPr>
          <p:cNvPr id="19" name="Text Box 844"/>
          <p:cNvSpPr txBox="1">
            <a:spLocks noChangeArrowheads="1"/>
          </p:cNvSpPr>
          <p:nvPr/>
        </p:nvSpPr>
        <p:spPr bwMode="auto">
          <a:xfrm>
            <a:off x="4093579" y="7971545"/>
            <a:ext cx="2290322" cy="3766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3600" tIns="3600" rIns="3600" bIns="3600">
            <a:spAutoFit/>
          </a:bodyPr>
          <a:lstStyle/>
          <a:p>
            <a:r>
              <a:rPr lang="en-US" altLang="zh-TW" sz="1200" dirty="0">
                <a:latin typeface="Calibri" pitchFamily="34" charset="0"/>
              </a:rPr>
              <a:t>High quality and symmetry design</a:t>
            </a:r>
          </a:p>
          <a:p>
            <a:pPr eaLnBrk="0" hangingPunct="0"/>
            <a:endParaRPr kumimoji="0" lang="en-US" altLang="zh-TW" sz="1200" dirty="0">
              <a:latin typeface="Calibri" pitchFamily="34" charset="0"/>
            </a:endParaRPr>
          </a:p>
        </p:txBody>
      </p:sp>
      <p:pic>
        <p:nvPicPr>
          <p:cNvPr id="2052" name="Picture 4" descr="I:\WinSnap\sshot-2014-05-27-[15-26-38]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28237" y="1177672"/>
            <a:ext cx="1800000" cy="14501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3" name="Picture 5" descr="D:\Fan Hub\圖檔\photo\新增資料夾\DSC_0048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4664" y="1115616"/>
            <a:ext cx="2624075" cy="162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 descr="D:\Fan Hub\圖檔\photo\新增資料夾\DSC_0050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71400" y="6156376"/>
            <a:ext cx="2710205" cy="180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D:\Fan Hub\圖檔\photo\新增資料夾\DSC_0019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70136" y="3563888"/>
            <a:ext cx="2439184" cy="162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9" descr="D:\Fan Hub\圖檔\photo\新增資料夾\DSC_0052.jpg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2736" y="6192360"/>
            <a:ext cx="2710206" cy="180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3" name="Picture 2" descr="D:\Fan Hub\圖檔\photo\新增資料夾\DSC_0022.jpg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38" y="3080963"/>
            <a:ext cx="3252246" cy="216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2" name="Picture 14" descr="I:\WinSnap\sshot-2014-05-27-[18-05-51].jpg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83197" y="5940152"/>
            <a:ext cx="2111085" cy="180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974" name="Rectangle 766"/>
          <p:cNvSpPr>
            <a:spLocks noChangeArrowheads="1"/>
          </p:cNvSpPr>
          <p:nvPr/>
        </p:nvSpPr>
        <p:spPr bwMode="auto">
          <a:xfrm>
            <a:off x="115888" y="107950"/>
            <a:ext cx="6626225" cy="89281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zh-TW" altLang="en-US">
              <a:ea typeface="新細明體" pitchFamily="18" charset="-120"/>
            </a:endParaRPr>
          </a:p>
        </p:txBody>
      </p:sp>
      <p:sp>
        <p:nvSpPr>
          <p:cNvPr id="3075" name="Rectangle 808"/>
          <p:cNvSpPr>
            <a:spLocks noChangeArrowheads="1"/>
          </p:cNvSpPr>
          <p:nvPr/>
        </p:nvSpPr>
        <p:spPr bwMode="auto">
          <a:xfrm>
            <a:off x="260350" y="468313"/>
            <a:ext cx="6337300" cy="8207375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kumimoji="0" lang="zh-TW" altLang="zh-TW" sz="900" b="1">
                <a:latin typeface="Arial" charset="0"/>
              </a:rPr>
              <a:t>  </a:t>
            </a:r>
            <a:endParaRPr kumimoji="0" lang="zh-TW" altLang="zh-TW" sz="1200" b="1">
              <a:latin typeface="Arial" charset="0"/>
            </a:endParaRPr>
          </a:p>
          <a:p>
            <a:pPr algn="ctr" eaLnBrk="0" hangingPunct="0"/>
            <a:endParaRPr kumimoji="0" lang="en-US" altLang="zh-TW" sz="1200" b="1" dirty="0">
              <a:latin typeface="Arial" charset="0"/>
              <a:cs typeface="Times New Roman" pitchFamily="18" charset="0"/>
            </a:endParaRPr>
          </a:p>
        </p:txBody>
      </p:sp>
      <p:sp>
        <p:nvSpPr>
          <p:cNvPr id="3076" name="Text Box 767"/>
          <p:cNvSpPr txBox="1">
            <a:spLocks noChangeArrowheads="1"/>
          </p:cNvSpPr>
          <p:nvPr/>
        </p:nvSpPr>
        <p:spPr bwMode="auto">
          <a:xfrm>
            <a:off x="260350" y="8532813"/>
            <a:ext cx="1905000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endParaRPr lang="en-US" altLang="zh-TW" sz="900" dirty="0">
              <a:solidFill>
                <a:schemeClr val="bg1"/>
              </a:solidFill>
              <a:latin typeface="Arial" charset="0"/>
            </a:endParaRPr>
          </a:p>
          <a:p>
            <a:pPr eaLnBrk="0" hangingPunct="0"/>
            <a:r>
              <a:rPr lang="en-US" altLang="zh-TW" sz="900" dirty="0">
                <a:solidFill>
                  <a:schemeClr val="bg1"/>
                </a:solidFill>
                <a:latin typeface="Arial" charset="0"/>
              </a:rPr>
              <a:t>www.thermaltake.com</a:t>
            </a:r>
          </a:p>
          <a:p>
            <a:pPr eaLnBrk="0" hangingPunct="0"/>
            <a:r>
              <a:rPr lang="en-US" altLang="zh-TW" sz="900" dirty="0">
                <a:solidFill>
                  <a:schemeClr val="bg1"/>
                </a:solidFill>
                <a:latin typeface="Arial" charset="0"/>
              </a:rPr>
              <a:t>thermaltake@thermaltake.com</a:t>
            </a:r>
          </a:p>
        </p:txBody>
      </p:sp>
      <p:sp>
        <p:nvSpPr>
          <p:cNvPr id="3079" name="Text Box 867"/>
          <p:cNvSpPr txBox="1">
            <a:spLocks noChangeArrowheads="1"/>
          </p:cNvSpPr>
          <p:nvPr/>
        </p:nvSpPr>
        <p:spPr bwMode="auto">
          <a:xfrm>
            <a:off x="260350" y="131763"/>
            <a:ext cx="62484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zh-TW" sz="1800" b="1" i="1" dirty="0">
                <a:solidFill>
                  <a:schemeClr val="bg1"/>
                </a:solidFill>
                <a:latin typeface="Arial" charset="0"/>
              </a:rPr>
              <a:t>Thermaltake Commander </a:t>
            </a:r>
            <a:r>
              <a:rPr lang="en-US" altLang="zh-TW" sz="1800" b="1" i="1" dirty="0" smtClean="0">
                <a:solidFill>
                  <a:schemeClr val="bg1"/>
                </a:solidFill>
                <a:latin typeface="Arial" charset="0"/>
              </a:rPr>
              <a:t>Series</a:t>
            </a:r>
            <a:endParaRPr lang="en-US" altLang="zh-TW" sz="1800" b="1" i="1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3080" name="Rectangle 889"/>
          <p:cNvSpPr>
            <a:spLocks noChangeArrowheads="1"/>
          </p:cNvSpPr>
          <p:nvPr/>
        </p:nvSpPr>
        <p:spPr bwMode="auto">
          <a:xfrm>
            <a:off x="5257800" y="8736013"/>
            <a:ext cx="1396536" cy="2308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altLang="zh-TW" sz="900" b="1" dirty="0">
                <a:solidFill>
                  <a:schemeClr val="bg1"/>
                </a:solidFill>
                <a:latin typeface="Arial" charset="0"/>
              </a:rPr>
              <a:t>  REVISION A. </a:t>
            </a:r>
            <a:r>
              <a:rPr lang="en-US" altLang="zh-TW" sz="900" b="1" dirty="0" smtClean="0">
                <a:solidFill>
                  <a:schemeClr val="bg1"/>
                </a:solidFill>
                <a:latin typeface="Arial" charset="0"/>
              </a:rPr>
              <a:t>2014.05</a:t>
            </a:r>
            <a:endParaRPr lang="en-US" altLang="zh-TW" sz="900" b="1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12" name="Text Box 678"/>
          <p:cNvSpPr txBox="1">
            <a:spLocks noChangeArrowheads="1"/>
          </p:cNvSpPr>
          <p:nvPr/>
        </p:nvSpPr>
        <p:spPr bwMode="auto">
          <a:xfrm>
            <a:off x="404664" y="594792"/>
            <a:ext cx="14922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buFont typeface="Wingdings" pitchFamily="2" charset="2"/>
              <a:buChar char="v"/>
              <a:defRPr/>
            </a:pPr>
            <a:r>
              <a:rPr lang="en-US" altLang="zh-TW" sz="1400" b="1" i="1" dirty="0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Lucida Sans" pitchFamily="34" charset="0"/>
                <a:ea typeface="新細明體" pitchFamily="18" charset="-120"/>
              </a:rPr>
              <a:t> Appearance</a:t>
            </a:r>
          </a:p>
        </p:txBody>
      </p:sp>
      <p:pic>
        <p:nvPicPr>
          <p:cNvPr id="3" name="Picture 2" descr="D:\Fan Hub\圖檔\photo\新增資料夾\DSC_0036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2696" y="2051720"/>
            <a:ext cx="5420409" cy="3600000"/>
          </a:xfrm>
          <a:prstGeom prst="rect">
            <a:avLst/>
          </a:prstGeom>
          <a:noFill/>
          <a:scene3d>
            <a:camera prst="orthographicFront">
              <a:rot lat="0" lon="0" rev="5400000"/>
            </a:camera>
            <a:lightRig rig="threePt" dir="t"/>
          </a:scene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 descr="D:\Fan Hub\圖檔\photo\DSC_0045-2.jpg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755576" y="1907704"/>
            <a:ext cx="5962450" cy="3960000"/>
          </a:xfrm>
          <a:prstGeom prst="rect">
            <a:avLst/>
          </a:prstGeom>
          <a:noFill/>
          <a:scene3d>
            <a:camera prst="orthographicFront">
              <a:rot lat="0" lon="0" rev="5400000"/>
            </a:camera>
            <a:lightRig rig="threePt" dir="t"/>
          </a:scene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7" name="Picture 5" descr="D:\Fan Hub\圖檔\photo\DSC_0041-2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2936" y="1980152"/>
            <a:ext cx="5962451" cy="3960000"/>
          </a:xfrm>
          <a:prstGeom prst="rect">
            <a:avLst/>
          </a:prstGeom>
          <a:noFill/>
          <a:scene3d>
            <a:camera prst="orthographicFront">
              <a:rot lat="0" lon="0" rev="16200000"/>
            </a:camera>
            <a:lightRig rig="threePt" dir="t"/>
          </a:scene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8" name="Picture 6" descr="I:\WinSnap\sshot-2014-05-27-[18-18-05].jpg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73096" y="5568512"/>
            <a:ext cx="1620000" cy="8036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7" descr="I:\WinSnap\sshot-2014-05-27-[18-18-15].jpg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08920" y="1475656"/>
            <a:ext cx="1620000" cy="7700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9" name="群組 57"/>
          <p:cNvGrpSpPr>
            <a:grpSpLocks/>
          </p:cNvGrpSpPr>
          <p:nvPr/>
        </p:nvGrpSpPr>
        <p:grpSpPr bwMode="auto">
          <a:xfrm>
            <a:off x="1196752" y="7380285"/>
            <a:ext cx="4664714" cy="499649"/>
            <a:chOff x="1392362" y="7380312"/>
            <a:chExt cx="4665239" cy="499477"/>
          </a:xfrm>
        </p:grpSpPr>
        <p:sp>
          <p:nvSpPr>
            <p:cNvPr id="20" name="Text Box 664"/>
            <p:cNvSpPr txBox="1">
              <a:spLocks noChangeArrowheads="1"/>
            </p:cNvSpPr>
            <p:nvPr/>
          </p:nvSpPr>
          <p:spPr bwMode="auto">
            <a:xfrm>
              <a:off x="1392362" y="7380312"/>
              <a:ext cx="1103848" cy="16110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3600" tIns="3600" rIns="3600" bIns="3600">
              <a:spAutoFit/>
            </a:bodyPr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新細明體" charset="-120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新細明體" charset="-120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新細明體" charset="-120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新細明體" charset="-120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新細明體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新細明體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新細明體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新細明體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新細明體" charset="-120"/>
                </a:defRPr>
              </a:lvl9pPr>
            </a:lstStyle>
            <a:p>
              <a:r>
                <a:rPr kumimoji="0" lang="en-US" altLang="zh-TW" sz="1000" dirty="0">
                  <a:latin typeface="Verdana" pitchFamily="34" charset="0"/>
                </a:rPr>
                <a:t>(a) </a:t>
              </a:r>
              <a:r>
                <a:rPr kumimoji="0" lang="en-US" altLang="zh-TW" sz="1000" dirty="0" smtClean="0">
                  <a:latin typeface="Verdana" pitchFamily="34" charset="0"/>
                </a:rPr>
                <a:t>LED indicator</a:t>
              </a:r>
              <a:endParaRPr kumimoji="0" lang="en-US" altLang="zh-TW" sz="1000" dirty="0">
                <a:latin typeface="Verdana" pitchFamily="34" charset="0"/>
              </a:endParaRPr>
            </a:p>
          </p:txBody>
        </p:sp>
        <p:sp>
          <p:nvSpPr>
            <p:cNvPr id="21" name="Text Box 670"/>
            <p:cNvSpPr txBox="1">
              <a:spLocks noChangeArrowheads="1"/>
            </p:cNvSpPr>
            <p:nvPr/>
          </p:nvSpPr>
          <p:spPr bwMode="auto">
            <a:xfrm>
              <a:off x="4665179" y="7381900"/>
              <a:ext cx="1392422" cy="16110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3600" tIns="3600" rIns="3600" bIns="3600">
              <a:spAutoFit/>
            </a:bodyPr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新細明體" charset="-120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新細明體" charset="-120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新細明體" charset="-120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新細明體" charset="-120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新細明體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新細明體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新細明體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新細明體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新細明體" charset="-120"/>
                </a:defRPr>
              </a:lvl9pPr>
            </a:lstStyle>
            <a:p>
              <a:r>
                <a:rPr kumimoji="0" lang="en-US" altLang="zh-TW" sz="1000" dirty="0">
                  <a:latin typeface="Verdana" pitchFamily="34" charset="0"/>
                </a:rPr>
                <a:t>(c</a:t>
              </a:r>
              <a:r>
                <a:rPr kumimoji="0" lang="en-US" altLang="zh-TW" sz="1000" dirty="0" smtClean="0">
                  <a:latin typeface="Verdana" pitchFamily="34" charset="0"/>
                </a:rPr>
                <a:t>) SATA power input</a:t>
              </a:r>
              <a:endParaRPr kumimoji="0" lang="en-US" altLang="zh-TW" sz="1000" dirty="0">
                <a:latin typeface="Verdana" pitchFamily="34" charset="0"/>
              </a:endParaRPr>
            </a:p>
          </p:txBody>
        </p:sp>
        <p:sp>
          <p:nvSpPr>
            <p:cNvPr id="22" name="Text Box 674"/>
            <p:cNvSpPr txBox="1">
              <a:spLocks noChangeArrowheads="1"/>
            </p:cNvSpPr>
            <p:nvPr/>
          </p:nvSpPr>
          <p:spPr bwMode="auto">
            <a:xfrm>
              <a:off x="2768551" y="7380312"/>
              <a:ext cx="1535106" cy="16110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3600" tIns="3600" rIns="3600" bIns="3600">
              <a:spAutoFit/>
            </a:bodyPr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新細明體" charset="-120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新細明體" charset="-120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新細明體" charset="-120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新細明體" charset="-120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新細明體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新細明體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新細明體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新細明體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新細明體" charset="-120"/>
                </a:defRPr>
              </a:lvl9pPr>
            </a:lstStyle>
            <a:p>
              <a:r>
                <a:rPr kumimoji="0" lang="en-US" altLang="zh-TW" sz="1000" dirty="0" smtClean="0">
                  <a:latin typeface="Verdana" pitchFamily="34" charset="0"/>
                </a:rPr>
                <a:t>(b) 3-Pin power output</a:t>
              </a:r>
              <a:endParaRPr kumimoji="0" lang="en-US" altLang="zh-TW" sz="1000" dirty="0">
                <a:latin typeface="Verdana" pitchFamily="34" charset="0"/>
              </a:endParaRPr>
            </a:p>
          </p:txBody>
        </p:sp>
        <p:sp>
          <p:nvSpPr>
            <p:cNvPr id="25" name="Text Box 807"/>
            <p:cNvSpPr txBox="1">
              <a:spLocks noChangeArrowheads="1"/>
            </p:cNvSpPr>
            <p:nvPr/>
          </p:nvSpPr>
          <p:spPr bwMode="auto">
            <a:xfrm>
              <a:off x="4662345" y="7718686"/>
              <a:ext cx="7335" cy="16110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3600" tIns="3600" rIns="3600" bIns="3600">
              <a:spAutoFit/>
            </a:bodyPr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新細明體" charset="-120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新細明體" charset="-120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新細明體" charset="-120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新細明體" charset="-120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新細明體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新細明體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新細明體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新細明體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新細明體" charset="-120"/>
                </a:defRPr>
              </a:lvl9pPr>
            </a:lstStyle>
            <a:p>
              <a:endParaRPr kumimoji="0" lang="en-US" altLang="zh-TW" sz="1000">
                <a:latin typeface="Verdana" pitchFamily="34" charset="0"/>
              </a:endParaRPr>
            </a:p>
          </p:txBody>
        </p:sp>
      </p:grpSp>
      <p:cxnSp>
        <p:nvCxnSpPr>
          <p:cNvPr id="32" name="直線單箭頭接點 31"/>
          <p:cNvCxnSpPr/>
          <p:nvPr/>
        </p:nvCxnSpPr>
        <p:spPr bwMode="auto">
          <a:xfrm>
            <a:off x="2586608" y="2483768"/>
            <a:ext cx="914400" cy="0"/>
          </a:xfrm>
          <a:prstGeom prst="straightConnector1">
            <a:avLst/>
          </a:prstGeom>
          <a:noFill/>
          <a:ln w="158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38" name="直線單箭頭接點 37"/>
          <p:cNvCxnSpPr/>
          <p:nvPr/>
        </p:nvCxnSpPr>
        <p:spPr bwMode="auto">
          <a:xfrm>
            <a:off x="3981300" y="5926176"/>
            <a:ext cx="914400" cy="0"/>
          </a:xfrm>
          <a:prstGeom prst="straightConnector1">
            <a:avLst/>
          </a:prstGeom>
          <a:noFill/>
          <a:ln w="15875" cap="flat" cmpd="sng" algn="ctr">
            <a:solidFill>
              <a:srgbClr val="FF0000"/>
            </a:solidFill>
            <a:prstDash val="solid"/>
            <a:round/>
            <a:headEnd type="diamond" w="med" len="med"/>
            <a:tailEnd type="none"/>
          </a:ln>
          <a:effectLst/>
        </p:spPr>
      </p:cxnSp>
      <p:cxnSp>
        <p:nvCxnSpPr>
          <p:cNvPr id="39" name="直線單箭頭接點 38"/>
          <p:cNvCxnSpPr/>
          <p:nvPr/>
        </p:nvCxnSpPr>
        <p:spPr bwMode="auto">
          <a:xfrm>
            <a:off x="1347707" y="3131840"/>
            <a:ext cx="934026" cy="0"/>
          </a:xfrm>
          <a:prstGeom prst="straightConnector1">
            <a:avLst/>
          </a:prstGeom>
          <a:noFill/>
          <a:ln w="9525" cap="flat" cmpd="sng" algn="ctr">
            <a:solidFill>
              <a:srgbClr val="FF0000"/>
            </a:solidFill>
            <a:prstDash val="solid"/>
            <a:round/>
            <a:headEnd type="diamond" w="med" len="med"/>
            <a:tailEnd type="none"/>
          </a:ln>
          <a:effectLst/>
        </p:spPr>
      </p:cxnSp>
      <p:cxnSp>
        <p:nvCxnSpPr>
          <p:cNvPr id="40" name="直線單箭頭接點 39"/>
          <p:cNvCxnSpPr/>
          <p:nvPr/>
        </p:nvCxnSpPr>
        <p:spPr bwMode="auto">
          <a:xfrm flipV="1">
            <a:off x="3501008" y="2483768"/>
            <a:ext cx="0" cy="1296144"/>
          </a:xfrm>
          <a:prstGeom prst="straightConnector1">
            <a:avLst/>
          </a:prstGeom>
          <a:noFill/>
          <a:ln w="15875" cap="flat" cmpd="sng" algn="ctr">
            <a:solidFill>
              <a:srgbClr val="FF0000"/>
            </a:solidFill>
            <a:prstDash val="solid"/>
            <a:round/>
            <a:headEnd type="diamond" w="med" len="med"/>
            <a:tailEnd type="none"/>
          </a:ln>
          <a:effectLst/>
        </p:spPr>
      </p:cxnSp>
      <p:cxnSp>
        <p:nvCxnSpPr>
          <p:cNvPr id="41" name="直線單箭頭接點 40"/>
          <p:cNvCxnSpPr/>
          <p:nvPr/>
        </p:nvCxnSpPr>
        <p:spPr bwMode="auto">
          <a:xfrm>
            <a:off x="1347707" y="4607784"/>
            <a:ext cx="938887" cy="0"/>
          </a:xfrm>
          <a:prstGeom prst="straightConnector1">
            <a:avLst/>
          </a:prstGeom>
          <a:noFill/>
          <a:ln w="9525" cap="flat" cmpd="sng" algn="ctr">
            <a:solidFill>
              <a:srgbClr val="FF0000"/>
            </a:solidFill>
            <a:prstDash val="solid"/>
            <a:round/>
            <a:headEnd type="diamond" w="med" len="med"/>
            <a:tailEnd type="none"/>
          </a:ln>
          <a:effectLst/>
        </p:spPr>
      </p:cxnSp>
      <p:cxnSp>
        <p:nvCxnSpPr>
          <p:cNvPr id="42" name="直線單箭頭接點 41"/>
          <p:cNvCxnSpPr/>
          <p:nvPr/>
        </p:nvCxnSpPr>
        <p:spPr bwMode="auto">
          <a:xfrm>
            <a:off x="2276872" y="3131840"/>
            <a:ext cx="9722" cy="1475944"/>
          </a:xfrm>
          <a:prstGeom prst="straightConnector1">
            <a:avLst/>
          </a:prstGeom>
          <a:noFill/>
          <a:ln w="15875" cap="flat" cmpd="sng" algn="ctr">
            <a:solidFill>
              <a:srgbClr val="FF0000"/>
            </a:solidFill>
            <a:prstDash val="solid"/>
            <a:round/>
            <a:headEnd type="triangle" w="lg" len="med"/>
            <a:tailEnd type="triangle" w="lg" len="med"/>
          </a:ln>
          <a:effectLst/>
        </p:spPr>
      </p:cxnSp>
      <p:cxnSp>
        <p:nvCxnSpPr>
          <p:cNvPr id="49" name="直線單箭頭接點 48"/>
          <p:cNvCxnSpPr/>
          <p:nvPr/>
        </p:nvCxnSpPr>
        <p:spPr bwMode="auto">
          <a:xfrm>
            <a:off x="4719436" y="3131840"/>
            <a:ext cx="941812" cy="0"/>
          </a:xfrm>
          <a:prstGeom prst="straightConnector1">
            <a:avLst/>
          </a:prstGeom>
          <a:noFill/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diamond"/>
          </a:ln>
          <a:effectLst/>
        </p:spPr>
      </p:cxnSp>
      <p:cxnSp>
        <p:nvCxnSpPr>
          <p:cNvPr id="50" name="直線單箭頭接點 49"/>
          <p:cNvCxnSpPr/>
          <p:nvPr/>
        </p:nvCxnSpPr>
        <p:spPr bwMode="auto">
          <a:xfrm>
            <a:off x="4719436" y="4607784"/>
            <a:ext cx="941812" cy="0"/>
          </a:xfrm>
          <a:prstGeom prst="straightConnector1">
            <a:avLst/>
          </a:prstGeom>
          <a:noFill/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diamond"/>
          </a:ln>
          <a:effectLst/>
        </p:spPr>
      </p:cxnSp>
      <p:cxnSp>
        <p:nvCxnSpPr>
          <p:cNvPr id="51" name="直線單箭頭接點 50"/>
          <p:cNvCxnSpPr/>
          <p:nvPr/>
        </p:nvCxnSpPr>
        <p:spPr bwMode="auto">
          <a:xfrm>
            <a:off x="4719436" y="3131840"/>
            <a:ext cx="15430" cy="1475944"/>
          </a:xfrm>
          <a:prstGeom prst="straightConnector1">
            <a:avLst/>
          </a:prstGeom>
          <a:noFill/>
          <a:ln w="15875" cap="flat" cmpd="sng" algn="ctr">
            <a:solidFill>
              <a:srgbClr val="FF0000"/>
            </a:solidFill>
            <a:prstDash val="solid"/>
            <a:round/>
            <a:headEnd type="triangle" w="lg" len="med"/>
            <a:tailEnd type="triangle" w="lg" len="med"/>
          </a:ln>
          <a:effectLst/>
        </p:spPr>
      </p:cxnSp>
      <p:sp>
        <p:nvSpPr>
          <p:cNvPr id="53" name="Text Box 945"/>
          <p:cNvSpPr txBox="1">
            <a:spLocks noChangeArrowheads="1"/>
          </p:cNvSpPr>
          <p:nvPr/>
        </p:nvSpPr>
        <p:spPr bwMode="auto">
          <a:xfrm>
            <a:off x="2349574" y="3757264"/>
            <a:ext cx="287338" cy="1919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" tIns="3600" rIns="3600" bIns="3600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9pPr>
          </a:lstStyle>
          <a:p>
            <a:pPr>
              <a:spcBef>
                <a:spcPct val="50000"/>
              </a:spcBef>
            </a:pPr>
            <a:r>
              <a:rPr kumimoji="0" lang="en-US" altLang="zh-TW" sz="1200" b="1" dirty="0" smtClean="0">
                <a:solidFill>
                  <a:srgbClr val="FF0000"/>
                </a:solidFill>
                <a:latin typeface="Arial" charset="0"/>
              </a:rPr>
              <a:t>(b)</a:t>
            </a:r>
            <a:endParaRPr kumimoji="0" lang="en-US" altLang="zh-TW" sz="1200" b="1" dirty="0">
              <a:solidFill>
                <a:srgbClr val="FF0000"/>
              </a:solidFill>
              <a:latin typeface="Arial" charset="0"/>
            </a:endParaRPr>
          </a:p>
        </p:txBody>
      </p:sp>
      <p:sp>
        <p:nvSpPr>
          <p:cNvPr id="54" name="Text Box 945"/>
          <p:cNvSpPr txBox="1">
            <a:spLocks noChangeArrowheads="1"/>
          </p:cNvSpPr>
          <p:nvPr/>
        </p:nvSpPr>
        <p:spPr bwMode="auto">
          <a:xfrm>
            <a:off x="4447528" y="3768216"/>
            <a:ext cx="287338" cy="1919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" tIns="3600" rIns="3600" bIns="3600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9pPr>
          </a:lstStyle>
          <a:p>
            <a:pPr>
              <a:spcBef>
                <a:spcPct val="50000"/>
              </a:spcBef>
            </a:pPr>
            <a:r>
              <a:rPr kumimoji="0" lang="en-US" altLang="zh-TW" sz="1200" b="1" dirty="0" smtClean="0">
                <a:solidFill>
                  <a:srgbClr val="FF0000"/>
                </a:solidFill>
                <a:latin typeface="Arial" charset="0"/>
              </a:rPr>
              <a:t>(b)</a:t>
            </a:r>
            <a:endParaRPr kumimoji="0" lang="en-US" altLang="zh-TW" sz="1200" b="1" dirty="0">
              <a:solidFill>
                <a:srgbClr val="FF0000"/>
              </a:solidFill>
              <a:latin typeface="Arial" charset="0"/>
            </a:endParaRPr>
          </a:p>
        </p:txBody>
      </p:sp>
      <p:cxnSp>
        <p:nvCxnSpPr>
          <p:cNvPr id="55" name="直線單箭頭接點 54"/>
          <p:cNvCxnSpPr/>
          <p:nvPr/>
        </p:nvCxnSpPr>
        <p:spPr bwMode="auto">
          <a:xfrm>
            <a:off x="1341438" y="3491880"/>
            <a:ext cx="935434" cy="0"/>
          </a:xfrm>
          <a:prstGeom prst="straightConnector1">
            <a:avLst/>
          </a:prstGeom>
          <a:noFill/>
          <a:ln w="9525" cap="flat" cmpd="sng" algn="ctr">
            <a:solidFill>
              <a:srgbClr val="FF0000"/>
            </a:solidFill>
            <a:prstDash val="solid"/>
            <a:round/>
            <a:headEnd type="diamond" w="med" len="med"/>
            <a:tailEnd type="none"/>
          </a:ln>
          <a:effectLst/>
        </p:spPr>
      </p:cxnSp>
      <p:cxnSp>
        <p:nvCxnSpPr>
          <p:cNvPr id="56" name="直線單箭頭接點 55"/>
          <p:cNvCxnSpPr/>
          <p:nvPr/>
        </p:nvCxnSpPr>
        <p:spPr bwMode="auto">
          <a:xfrm>
            <a:off x="1341438" y="3851720"/>
            <a:ext cx="935434" cy="200"/>
          </a:xfrm>
          <a:prstGeom prst="straightConnector1">
            <a:avLst/>
          </a:prstGeom>
          <a:noFill/>
          <a:ln w="9525" cap="flat" cmpd="sng" algn="ctr">
            <a:solidFill>
              <a:srgbClr val="FF0000"/>
            </a:solidFill>
            <a:prstDash val="solid"/>
            <a:round/>
            <a:headEnd type="diamond" w="med" len="med"/>
            <a:tailEnd type="none"/>
          </a:ln>
          <a:effectLst/>
        </p:spPr>
      </p:cxnSp>
      <p:cxnSp>
        <p:nvCxnSpPr>
          <p:cNvPr id="57" name="直線單箭頭接點 56"/>
          <p:cNvCxnSpPr/>
          <p:nvPr/>
        </p:nvCxnSpPr>
        <p:spPr bwMode="auto">
          <a:xfrm>
            <a:off x="1341438" y="4211960"/>
            <a:ext cx="935434" cy="0"/>
          </a:xfrm>
          <a:prstGeom prst="straightConnector1">
            <a:avLst/>
          </a:prstGeom>
          <a:noFill/>
          <a:ln w="9525" cap="flat" cmpd="sng" algn="ctr">
            <a:solidFill>
              <a:srgbClr val="FF0000"/>
            </a:solidFill>
            <a:prstDash val="solid"/>
            <a:round/>
            <a:headEnd type="diamond" w="med" len="med"/>
            <a:tailEnd type="none"/>
          </a:ln>
          <a:effectLst/>
        </p:spPr>
      </p:cxnSp>
      <p:cxnSp>
        <p:nvCxnSpPr>
          <p:cNvPr id="60" name="直線單箭頭接點 59"/>
          <p:cNvCxnSpPr/>
          <p:nvPr/>
        </p:nvCxnSpPr>
        <p:spPr bwMode="auto">
          <a:xfrm>
            <a:off x="4704853" y="3491880"/>
            <a:ext cx="956395" cy="0"/>
          </a:xfrm>
          <a:prstGeom prst="straightConnector1">
            <a:avLst/>
          </a:prstGeom>
          <a:noFill/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diamond"/>
          </a:ln>
          <a:effectLst/>
        </p:spPr>
      </p:cxnSp>
      <p:cxnSp>
        <p:nvCxnSpPr>
          <p:cNvPr id="61" name="直線單箭頭接點 60"/>
          <p:cNvCxnSpPr/>
          <p:nvPr/>
        </p:nvCxnSpPr>
        <p:spPr bwMode="auto">
          <a:xfrm flipV="1">
            <a:off x="4704853" y="3851720"/>
            <a:ext cx="956395" cy="200"/>
          </a:xfrm>
          <a:prstGeom prst="straightConnector1">
            <a:avLst/>
          </a:prstGeom>
          <a:noFill/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diamond"/>
          </a:ln>
          <a:effectLst/>
        </p:spPr>
      </p:cxnSp>
      <p:cxnSp>
        <p:nvCxnSpPr>
          <p:cNvPr id="62" name="直線單箭頭接點 61"/>
          <p:cNvCxnSpPr/>
          <p:nvPr/>
        </p:nvCxnSpPr>
        <p:spPr bwMode="auto">
          <a:xfrm>
            <a:off x="4704853" y="4211960"/>
            <a:ext cx="956395" cy="0"/>
          </a:xfrm>
          <a:prstGeom prst="straightConnector1">
            <a:avLst/>
          </a:prstGeom>
          <a:noFill/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diamond"/>
          </a:ln>
          <a:effectLst/>
        </p:spPr>
      </p:cxnSp>
      <p:sp>
        <p:nvSpPr>
          <p:cNvPr id="107" name="Text Box 945"/>
          <p:cNvSpPr txBox="1">
            <a:spLocks noChangeArrowheads="1"/>
          </p:cNvSpPr>
          <p:nvPr/>
        </p:nvSpPr>
        <p:spPr bwMode="auto">
          <a:xfrm>
            <a:off x="2349574" y="2363840"/>
            <a:ext cx="287338" cy="1919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" tIns="3600" rIns="3600" bIns="3600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9pPr>
          </a:lstStyle>
          <a:p>
            <a:pPr>
              <a:spcBef>
                <a:spcPct val="50000"/>
              </a:spcBef>
            </a:pPr>
            <a:r>
              <a:rPr kumimoji="0" lang="en-US" altLang="zh-TW" sz="1200" b="1" dirty="0" smtClean="0">
                <a:solidFill>
                  <a:srgbClr val="FF0000"/>
                </a:solidFill>
                <a:latin typeface="Arial" charset="0"/>
              </a:rPr>
              <a:t>(a)</a:t>
            </a:r>
            <a:endParaRPr kumimoji="0" lang="en-US" altLang="zh-TW" sz="1200" b="1" dirty="0">
              <a:solidFill>
                <a:srgbClr val="FF0000"/>
              </a:solidFill>
              <a:latin typeface="Arial" charset="0"/>
            </a:endParaRPr>
          </a:p>
        </p:txBody>
      </p:sp>
      <p:sp>
        <p:nvSpPr>
          <p:cNvPr id="108" name="Text Box 945"/>
          <p:cNvSpPr txBox="1">
            <a:spLocks noChangeArrowheads="1"/>
          </p:cNvSpPr>
          <p:nvPr/>
        </p:nvSpPr>
        <p:spPr bwMode="auto">
          <a:xfrm>
            <a:off x="5046134" y="5796136"/>
            <a:ext cx="287338" cy="1919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" tIns="3600" rIns="3600" bIns="3600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charset="-120"/>
              </a:defRPr>
            </a:lvl9pPr>
          </a:lstStyle>
          <a:p>
            <a:pPr>
              <a:spcBef>
                <a:spcPct val="50000"/>
              </a:spcBef>
            </a:pPr>
            <a:r>
              <a:rPr kumimoji="0" lang="en-US" altLang="zh-TW" sz="1200" b="1" dirty="0" smtClean="0">
                <a:solidFill>
                  <a:srgbClr val="FF0000"/>
                </a:solidFill>
                <a:latin typeface="Arial" charset="0"/>
              </a:rPr>
              <a:t>(c)</a:t>
            </a:r>
            <a:endParaRPr kumimoji="0" lang="en-US" altLang="zh-TW" sz="1200" b="1" dirty="0">
              <a:solidFill>
                <a:srgbClr val="FF000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8913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空白簡報">
  <a:themeElements>
    <a:clrScheme name="空白簡報 1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空白簡報">
      <a:majorFont>
        <a:latin typeface="Times New Roman"/>
        <a:ea typeface="新細明體"/>
        <a:cs typeface=""/>
      </a:majorFont>
      <a:minorFont>
        <a:latin typeface="Times New Roman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3600" tIns="3600" rIns="3600" bIns="36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3600" tIns="3600" rIns="3600" bIns="36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新細明體" pitchFamily="18" charset="-120"/>
          </a:defRPr>
        </a:defPPr>
      </a:lstStyle>
    </a:lnDef>
  </a:objectDefaults>
  <a:extraClrSchemeLst>
    <a:extraClrScheme>
      <a:clrScheme name="空白簡報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空白簡報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空白簡報 3">
        <a:dk1>
          <a:srgbClr val="000000"/>
        </a:dk1>
        <a:lt1>
          <a:srgbClr val="FFFFCC"/>
        </a:lt1>
        <a:dk2>
          <a:srgbClr val="808000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空白簡報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空白簡報 5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空白簡報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空白簡報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Office\Templates\空白簡報.pot</Template>
  <TotalTime>18847</TotalTime>
  <Words>200</Words>
  <Application>Microsoft Office PowerPoint</Application>
  <PresentationFormat>如螢幕大小 (4:3)</PresentationFormat>
  <Paragraphs>68</Paragraphs>
  <Slides>3</Slides>
  <Notes>3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4" baseType="lpstr">
      <vt:lpstr>空白簡報</vt:lpstr>
      <vt:lpstr>PowerPoint 簡報</vt:lpstr>
      <vt:lpstr>PowerPoint 簡報</vt:lpstr>
      <vt:lpstr>PowerPoint 簡報</vt:lpstr>
    </vt:vector>
  </TitlesOfParts>
  <Company>aavid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無投影片標題</dc:title>
  <dc:creator>user</dc:creator>
  <cp:lastModifiedBy>Bonnie.Chen</cp:lastModifiedBy>
  <cp:revision>759</cp:revision>
  <cp:lastPrinted>2000-02-26T10:57:42Z</cp:lastPrinted>
  <dcterms:created xsi:type="dcterms:W3CDTF">1999-10-24T07:51:03Z</dcterms:created>
  <dcterms:modified xsi:type="dcterms:W3CDTF">2014-05-27T11:01:54Z</dcterms:modified>
</cp:coreProperties>
</file>